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302" r:id="rId15"/>
    <p:sldId id="270" r:id="rId16"/>
    <p:sldId id="303" r:id="rId17"/>
    <p:sldId id="271" r:id="rId18"/>
    <p:sldId id="272" r:id="rId19"/>
    <p:sldId id="273" r:id="rId20"/>
    <p:sldId id="274" r:id="rId21"/>
    <p:sldId id="277" r:id="rId22"/>
    <p:sldId id="278" r:id="rId23"/>
    <p:sldId id="279" r:id="rId24"/>
    <p:sldId id="280" r:id="rId25"/>
    <p:sldId id="281" r:id="rId26"/>
    <p:sldId id="275" r:id="rId27"/>
    <p:sldId id="276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6" autoAdjust="0"/>
    <p:restoredTop sz="94660"/>
  </p:normalViewPr>
  <p:slideViewPr>
    <p:cSldViewPr snapToGrid="0">
      <p:cViewPr varScale="1">
        <p:scale>
          <a:sx n="67" d="100"/>
          <a:sy n="67" d="100"/>
        </p:scale>
        <p:origin x="4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45.m4a>
</file>

<file path=ppt/media/media46.m4a>
</file>

<file path=ppt/media/media47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FE4CD-C6F0-4CF1-94A2-B50078D933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BDA0E-8CB1-44F5-9769-A5460DB0C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45780-8462-44C3-84F7-E3E8207B0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0CB4B-B5FF-4F69-A25A-B27E59578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DEEF1-9C19-4B16-8081-DAFC6ABF4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6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7F0DB-0D46-4D70-AE8B-0DFE8188D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6F9742-36B4-41D6-84A2-8666C0511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A3DAF-9F89-43D3-8770-9D493B9CB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99E65-0A22-4941-B23A-CBF6ED1D5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27B6A-8483-4EC6-8847-83E17F3F5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921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2FB2F5-CE38-4A64-A203-E335C455FE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6AE424-33E3-4CA9-A43D-1C45D0D72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F02AF-26BA-49F6-9E5B-7E7A37AC1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EC0A7-6EA4-4249-B113-DB16449BC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056F6-DDED-437E-83AF-745171B2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838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D51A4-E383-4A94-92C8-A7CEC9CC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58BE8-F2B5-44C2-8BD3-4DC1A9B4D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D6CB9-C14A-4020-AC89-B17DF3216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9E90C-A563-4D00-81F0-5A9EE25CF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6D567-35CC-4231-84F3-0F2AFDEEE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6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38A1-DE9B-46CD-93C3-DF8518DC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2887E-9535-445C-83FF-E44AB528B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2364FB-4140-4B1C-AC56-C650E95A6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2E183-95E4-4667-B4D0-2B302C8A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707C7-A9E8-4CFD-9978-7F648C103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39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FDF94-D4E6-4253-B0BE-31A99F9D0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75864-87FC-42EE-8BAF-DBAFE521F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F3D5BE-2185-42FA-A251-511E6F62F9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F278F6-3FF4-4D16-8C44-92A0755DE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15005D-1589-4B5E-AE39-A78A8E766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EDA10-AEE0-4263-9BD5-22E5C451D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724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A7957-78AE-4E90-A802-18324ACB9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DB412-EC20-4C58-81F3-5A51D92B8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B39DF-64F4-4C36-8D7F-007AEFDAA8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9677F1-89DD-4A8D-80A7-D0E312D0F1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ACF44A-1090-4B82-B62D-7D459E1A6C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AED4AD-AAB1-4C3D-BA09-932DE751C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57C2FA-258C-49C5-BEFA-8ED63F542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5A13BB-C7D0-4709-A5F1-2731294CD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222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6D490-2D90-4436-9812-6B5156989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157BA-8BCE-47FD-A524-B60D43D80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49F4FD-2856-44A9-9D1F-54E2C3CDE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803720-460A-4DBB-B39F-8ACFFD546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118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EAB93C-69A6-4273-BE31-4E948DEFD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3EF11D-FA77-44E5-804A-E6F40A7A3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41823-5177-4092-8A88-5158553CE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537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77D8B-3BC4-4AAA-9443-235E2DDFC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E76C0-E07E-49D6-A52C-47556B940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D97EE3-AC8B-4D60-8444-002CB293D5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CFF82-6841-4441-BCCC-28BABDDF2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B3A65D-EC6C-4880-AB7E-FEFD4461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6C74F7-608B-4AD1-8D54-7C6CAF272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676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B85DC-875F-43C4-88F6-24C3C3EF5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6938F4-83CD-4886-AFDB-D234A17CAC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7CBCCC-ED4E-4365-B66C-C9222A2BAC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A125F-0DC9-45FE-B84B-C11A40534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EF8-86A4-47D8-871B-E956F8BA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AACFBE-0494-40DA-8C6F-EAEF30266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653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361155-72FD-49B0-A375-E23ABF09C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7EBC7-244A-4E1C-B84F-37B4B966D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7797D-C1DB-4776-A76D-C2E311E402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DCFCE-BC9A-4154-9A52-409EE6BF3667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6E3EA-D07E-4AB5-8291-8A8FC87FB8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60A8E-B9DC-4556-9553-B90E0826EC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C5232-E1C8-459C-979F-9764990ECB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30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5" Type="http://schemas.openxmlformats.org/officeDocument/2006/relationships/image" Target="../media/image1.png"/><Relationship Id="rId4" Type="http://schemas.openxmlformats.org/officeDocument/2006/relationships/image" Target="../media/image10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3.m4a"/><Relationship Id="rId1" Type="http://schemas.microsoft.com/office/2007/relationships/media" Target="../media/media43.m4a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4.m4a"/><Relationship Id="rId1" Type="http://schemas.microsoft.com/office/2007/relationships/media" Target="../media/media44.m4a"/><Relationship Id="rId4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5.m4a"/><Relationship Id="rId1" Type="http://schemas.microsoft.com/office/2007/relationships/media" Target="../media/media45.m4a"/><Relationship Id="rId4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6.m4a"/><Relationship Id="rId1" Type="http://schemas.microsoft.com/office/2007/relationships/media" Target="../media/media46.m4a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7.m4a"/><Relationship Id="rId1" Type="http://schemas.microsoft.com/office/2007/relationships/media" Target="../media/media47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F52A9-4707-4A5F-89F5-5967327B68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do Users Interact with a Knowledge Graph?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D29D233-9870-4AE9-B963-46DCCBD41C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22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32"/>
    </mc:Choice>
    <mc:Fallback xmlns="">
      <p:transition spd="slow" advTm="7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588D79-99F7-419B-A57E-B216281150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00" t="23063" r="39609"/>
          <a:stretch/>
        </p:blipFill>
        <p:spPr>
          <a:xfrm>
            <a:off x="6422470" y="1457324"/>
            <a:ext cx="5664755" cy="48168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B00B79-B75A-4FB9-8811-072462EC35CB}"/>
              </a:ext>
            </a:extLst>
          </p:cNvPr>
          <p:cNvSpPr txBox="1"/>
          <p:nvPr/>
        </p:nvSpPr>
        <p:spPr>
          <a:xfrm>
            <a:off x="523874" y="3238500"/>
            <a:ext cx="44100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Place relevant data next to each other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5040023-C834-4A5D-8BE8-BD3175D851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53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203"/>
    </mc:Choice>
    <mc:Fallback xmlns="">
      <p:transition spd="slow" advTm="113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B00B79-B75A-4FB9-8811-072462EC35CB}"/>
              </a:ext>
            </a:extLst>
          </p:cNvPr>
          <p:cNvSpPr txBox="1"/>
          <p:nvPr/>
        </p:nvSpPr>
        <p:spPr>
          <a:xfrm>
            <a:off x="523874" y="3238500"/>
            <a:ext cx="44100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Keep track of user’s attention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C614E4-4DDE-409A-BAD4-511D724F5F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631" r="27188"/>
          <a:stretch/>
        </p:blipFill>
        <p:spPr>
          <a:xfrm>
            <a:off x="3924429" y="2506662"/>
            <a:ext cx="8267571" cy="42291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2C16261-003B-41BE-876D-D67461E092F9}"/>
              </a:ext>
            </a:extLst>
          </p:cNvPr>
          <p:cNvSpPr/>
          <p:nvPr/>
        </p:nvSpPr>
        <p:spPr>
          <a:xfrm>
            <a:off x="3743325" y="2457450"/>
            <a:ext cx="3505200" cy="5429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8B2E54B-313E-4A3D-B026-2F96DFDA9D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0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97"/>
    </mc:Choice>
    <mc:Fallback xmlns="">
      <p:transition spd="slow" advTm="30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B00B79-B75A-4FB9-8811-072462EC35CB}"/>
              </a:ext>
            </a:extLst>
          </p:cNvPr>
          <p:cNvSpPr txBox="1"/>
          <p:nvPr/>
        </p:nvSpPr>
        <p:spPr>
          <a:xfrm>
            <a:off x="523874" y="3238500"/>
            <a:ext cx="44100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Provide more abstract view through omission and recoding of information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359F88-7733-4646-BB30-57D871A1E6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93820"/>
            <a:ext cx="5746924" cy="434379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7CE157B-FFC1-418B-A4E7-CAA52F736B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89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25"/>
    </mc:Choice>
    <mc:Fallback xmlns="">
      <p:transition spd="slow" advTm="400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B00B79-B75A-4FB9-8811-072462EC35CB}"/>
              </a:ext>
            </a:extLst>
          </p:cNvPr>
          <p:cNvSpPr txBox="1"/>
          <p:nvPr/>
        </p:nvSpPr>
        <p:spPr>
          <a:xfrm>
            <a:off x="523874" y="3238500"/>
            <a:ext cx="4410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Allow a user to interact with and manipulate the visualization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02B0EC-DD9E-4642-8EAF-EC310CD7B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93820"/>
            <a:ext cx="5746924" cy="434379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B01B01F-B69B-438D-B303-EAEE249C25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60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93"/>
    </mc:Choice>
    <mc:Fallback xmlns="">
      <p:transition spd="slow" advTm="36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0D44D-1245-47DF-83C4-56D986911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28AD1-A264-4C58-83B8-AEF417B51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user understanding of data</a:t>
            </a:r>
          </a:p>
          <a:p>
            <a:pPr lvl="1"/>
            <a:r>
              <a:rPr lang="en-US" dirty="0"/>
              <a:t>Present more information than a user might be able to remember at a time</a:t>
            </a:r>
          </a:p>
          <a:p>
            <a:pPr lvl="1"/>
            <a:r>
              <a:rPr lang="en-US" dirty="0"/>
              <a:t>Take away the burden of having to look for information</a:t>
            </a:r>
          </a:p>
          <a:p>
            <a:pPr lvl="1"/>
            <a:r>
              <a:rPr lang="en-US" dirty="0"/>
              <a:t>Place relevant data next to each other</a:t>
            </a:r>
          </a:p>
          <a:p>
            <a:pPr lvl="1"/>
            <a:r>
              <a:rPr lang="en-US" dirty="0"/>
              <a:t>Keep track of user’s attention</a:t>
            </a:r>
          </a:p>
          <a:p>
            <a:pPr lvl="1"/>
            <a:r>
              <a:rPr lang="en-US" dirty="0"/>
              <a:t>Provide more abstract view through omission and recoding of information</a:t>
            </a:r>
          </a:p>
          <a:p>
            <a:pPr lvl="1"/>
            <a:r>
              <a:rPr lang="en-US" dirty="0"/>
              <a:t>Allow a user to interact with and manipulate the visualization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AD538FC-65F8-4E6B-87B1-43C1259123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025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65"/>
    </mc:Choice>
    <mc:Fallback xmlns="">
      <p:transition spd="slow" advTm="19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pPr lvl="1"/>
            <a:r>
              <a:rPr lang="en-US" dirty="0"/>
              <a:t>Spatial substrate</a:t>
            </a:r>
          </a:p>
          <a:p>
            <a:pPr lvl="1"/>
            <a:r>
              <a:rPr lang="en-US" dirty="0"/>
              <a:t>Marks</a:t>
            </a:r>
          </a:p>
          <a:p>
            <a:pPr lvl="1"/>
            <a:r>
              <a:rPr lang="en-US" dirty="0"/>
              <a:t>Connections and enclosures</a:t>
            </a:r>
          </a:p>
          <a:p>
            <a:pPr lvl="1"/>
            <a:r>
              <a:rPr lang="en-US" dirty="0"/>
              <a:t>Retinal properties</a:t>
            </a:r>
          </a:p>
          <a:p>
            <a:pPr lvl="1"/>
            <a:r>
              <a:rPr lang="en-US" dirty="0"/>
              <a:t>Temporal encoding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6FDA64B-62D6-4132-959A-055345F056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488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08"/>
    </mc:Choice>
    <mc:Fallback xmlns="">
      <p:transition spd="slow" advTm="317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pPr lvl="1"/>
            <a:r>
              <a:rPr lang="en-US" dirty="0"/>
              <a:t>Spatial substrate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Marks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Connections and enclosures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Retinal properties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Temporal encoding</a:t>
            </a:r>
          </a:p>
          <a:p>
            <a:pPr marL="457200" lvl="1" indent="0">
              <a:buNone/>
            </a:pP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12F5EA-B461-4E87-8405-D25B2404D37D}"/>
              </a:ext>
            </a:extLst>
          </p:cNvPr>
          <p:cNvCxnSpPr/>
          <p:nvPr/>
        </p:nvCxnSpPr>
        <p:spPr>
          <a:xfrm>
            <a:off x="3867150" y="3009900"/>
            <a:ext cx="252412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1A90077-E47A-40B4-949E-B9662489C624}"/>
              </a:ext>
            </a:extLst>
          </p:cNvPr>
          <p:cNvSpPr txBox="1"/>
          <p:nvPr/>
        </p:nvSpPr>
        <p:spPr>
          <a:xfrm>
            <a:off x="6531429" y="2717512"/>
            <a:ext cx="42236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Geographical data naturally </a:t>
            </a:r>
          </a:p>
          <a:p>
            <a:r>
              <a:rPr lang="en-US" sz="2400" dirty="0"/>
              <a:t>shown on a map</a:t>
            </a:r>
          </a:p>
          <a:p>
            <a:endParaRPr lang="en-US" sz="2400" dirty="0"/>
          </a:p>
          <a:p>
            <a:r>
              <a:rPr lang="en-US" sz="2400" dirty="0"/>
              <a:t>For non-geographic data choose suitable axes and coordinates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1D7FCA7-87F3-4D4D-B064-83620F30DD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7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04"/>
    </mc:Choice>
    <mc:Fallback xmlns="">
      <p:transition spd="slow" advTm="19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Spatial substrate</a:t>
            </a:r>
          </a:p>
          <a:p>
            <a:pPr lvl="1"/>
            <a:r>
              <a:rPr lang="en-US" dirty="0"/>
              <a:t>Marks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Connections and enclosures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Retinal properties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Temporal encoding</a:t>
            </a:r>
          </a:p>
          <a:p>
            <a:pPr marL="457200" lvl="1" indent="0">
              <a:buNone/>
            </a:pP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12F5EA-B461-4E87-8405-D25B2404D37D}"/>
              </a:ext>
            </a:extLst>
          </p:cNvPr>
          <p:cNvCxnSpPr>
            <a:cxnSpLocks/>
          </p:cNvCxnSpPr>
          <p:nvPr/>
        </p:nvCxnSpPr>
        <p:spPr>
          <a:xfrm>
            <a:off x="2582635" y="3347357"/>
            <a:ext cx="379639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1A90077-E47A-40B4-949E-B9662489C624}"/>
              </a:ext>
            </a:extLst>
          </p:cNvPr>
          <p:cNvSpPr txBox="1"/>
          <p:nvPr/>
        </p:nvSpPr>
        <p:spPr>
          <a:xfrm>
            <a:off x="6398079" y="3098511"/>
            <a:ext cx="45420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Visible things that happen in space that help a user in distinguishing between data items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63CA07-4181-4522-B91B-E8C470506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153" y="4511573"/>
            <a:ext cx="3092609" cy="198130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4392C4-BC11-4128-BCB9-FA583EA6F0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19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37"/>
    </mc:Choice>
    <mc:Fallback xmlns="">
      <p:transition spd="slow" advTm="21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steps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Spatial substrate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Marks</a:t>
            </a:r>
          </a:p>
          <a:p>
            <a:pPr lvl="1"/>
            <a:r>
              <a:rPr lang="en-US" dirty="0"/>
              <a:t>Connections and enclosures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Retinal properties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Temporal encoding</a:t>
            </a:r>
          </a:p>
          <a:p>
            <a:pPr marL="457200" lvl="1" indent="0">
              <a:buNone/>
            </a:pP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12F5EA-B461-4E87-8405-D25B2404D37D}"/>
              </a:ext>
            </a:extLst>
          </p:cNvPr>
          <p:cNvCxnSpPr>
            <a:cxnSpLocks/>
          </p:cNvCxnSpPr>
          <p:nvPr/>
        </p:nvCxnSpPr>
        <p:spPr>
          <a:xfrm>
            <a:off x="5108121" y="3771900"/>
            <a:ext cx="118382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1A90077-E47A-40B4-949E-B9662489C624}"/>
              </a:ext>
            </a:extLst>
          </p:cNvPr>
          <p:cNvSpPr txBox="1"/>
          <p:nvPr/>
        </p:nvSpPr>
        <p:spPr>
          <a:xfrm>
            <a:off x="6408965" y="3566597"/>
            <a:ext cx="45420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Connections include graphs, trees, and other hierarchical organization</a:t>
            </a:r>
          </a:p>
          <a:p>
            <a:endParaRPr lang="en-US" sz="2400" dirty="0"/>
          </a:p>
          <a:p>
            <a:r>
              <a:rPr lang="en-US" sz="2400" dirty="0"/>
              <a:t>We can draw enclosures around certain nodes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BD199C9-CD00-4CE9-A610-DE14FCAF1D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235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83"/>
    </mc:Choice>
    <mc:Fallback xmlns="">
      <p:transition spd="slow" advTm="30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Spatial substrate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Marks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Connections and enclosures</a:t>
            </a:r>
          </a:p>
          <a:p>
            <a:pPr lvl="1"/>
            <a:r>
              <a:rPr lang="en-US" dirty="0"/>
              <a:t>Retinal properties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Temporal encoding</a:t>
            </a:r>
          </a:p>
          <a:p>
            <a:pPr marL="457200" lvl="1" indent="0">
              <a:buNone/>
            </a:pP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12F5EA-B461-4E87-8405-D25B2404D37D}"/>
              </a:ext>
            </a:extLst>
          </p:cNvPr>
          <p:cNvCxnSpPr>
            <a:cxnSpLocks/>
          </p:cNvCxnSpPr>
          <p:nvPr/>
        </p:nvCxnSpPr>
        <p:spPr>
          <a:xfrm>
            <a:off x="4030435" y="4109357"/>
            <a:ext cx="226150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1A90077-E47A-40B4-949E-B9662489C624}"/>
              </a:ext>
            </a:extLst>
          </p:cNvPr>
          <p:cNvSpPr txBox="1"/>
          <p:nvPr/>
        </p:nvSpPr>
        <p:spPr>
          <a:xfrm>
            <a:off x="6474279" y="3815219"/>
            <a:ext cx="4542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Color, crispness, hue, transparency can be used to make a point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689BE5-9F2C-479F-B058-923C63BEA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943" y="4806146"/>
            <a:ext cx="4172164" cy="194955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175E64E-854F-4AB5-B971-21447DE26A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18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62"/>
    </mc:Choice>
    <mc:Fallback xmlns="">
      <p:transition spd="slow" advTm="24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Interaction Paradigms</a:t>
            </a:r>
          </a:p>
          <a:p>
            <a:r>
              <a:rPr lang="en-US" dirty="0"/>
              <a:t>Visualization Techniques</a:t>
            </a:r>
          </a:p>
          <a:p>
            <a:r>
              <a:rPr lang="en-US" dirty="0"/>
              <a:t>Structured Query Interfaces</a:t>
            </a:r>
          </a:p>
          <a:p>
            <a:r>
              <a:rPr lang="en-US" dirty="0"/>
              <a:t>Natural Language Query Interfaces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D03AEDC-0C78-4CE8-BAE3-4B5DEE2E91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18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637"/>
    </mc:Choice>
    <mc:Fallback xmlns="">
      <p:transition spd="slow" advTm="102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Spatial substrate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Marks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Connections and enclosures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Retinal properties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Temporal encoding</a:t>
            </a:r>
          </a:p>
          <a:p>
            <a:pPr marL="457200" lvl="1" indent="0">
              <a:buNone/>
            </a:pP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12F5EA-B461-4E87-8405-D25B2404D37D}"/>
              </a:ext>
            </a:extLst>
          </p:cNvPr>
          <p:cNvCxnSpPr>
            <a:cxnSpLocks/>
          </p:cNvCxnSpPr>
          <p:nvPr/>
        </p:nvCxnSpPr>
        <p:spPr>
          <a:xfrm>
            <a:off x="4063092" y="4599214"/>
            <a:ext cx="226150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1A90077-E47A-40B4-949E-B9662489C624}"/>
              </a:ext>
            </a:extLst>
          </p:cNvPr>
          <p:cNvSpPr txBox="1"/>
          <p:nvPr/>
        </p:nvSpPr>
        <p:spPr>
          <a:xfrm>
            <a:off x="6496050" y="4294190"/>
            <a:ext cx="45420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Animation of data as it changes over time can help understand its evolution over a period of time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B87E0E2-65BA-49E2-BD97-C3852226DB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2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51"/>
    </mc:Choice>
    <mc:Fallback xmlns="">
      <p:transition spd="slow" advTm="26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r>
              <a:rPr lang="en-US" dirty="0"/>
              <a:t>Visualization type</a:t>
            </a:r>
          </a:p>
          <a:p>
            <a:pPr lvl="1"/>
            <a:r>
              <a:rPr lang="en-US" dirty="0"/>
              <a:t>Simple</a:t>
            </a:r>
          </a:p>
          <a:p>
            <a:pPr lvl="1"/>
            <a:r>
              <a:rPr lang="en-US" dirty="0"/>
              <a:t>Composed</a:t>
            </a:r>
          </a:p>
          <a:p>
            <a:pPr lvl="1"/>
            <a:r>
              <a:rPr lang="en-US" dirty="0"/>
              <a:t>Interactive</a:t>
            </a:r>
          </a:p>
          <a:p>
            <a:pPr lvl="1"/>
            <a:r>
              <a:rPr lang="en-US" dirty="0"/>
              <a:t>Attentive-Reactive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DAE8822-58BB-493E-BE4E-8DA825CD49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23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99"/>
    </mc:Choice>
    <mc:Fallback xmlns="">
      <p:transition spd="slow" advTm="6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r>
              <a:rPr lang="en-US" dirty="0"/>
              <a:t>Visualization type</a:t>
            </a:r>
          </a:p>
          <a:p>
            <a:pPr lvl="1"/>
            <a:r>
              <a:rPr lang="en-US" dirty="0"/>
              <a:t>Simple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Composed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Interactive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Attentive-Reactive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83198F-B5CF-4B1B-9B83-37AC7CF61E8B}"/>
              </a:ext>
            </a:extLst>
          </p:cNvPr>
          <p:cNvSpPr txBox="1"/>
          <p:nvPr/>
        </p:nvSpPr>
        <p:spPr>
          <a:xfrm>
            <a:off x="5812972" y="3244334"/>
            <a:ext cx="3635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Static mapping of data into up to three dimensions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067BF8-CC20-4A54-99F0-28F6EF77AF32}"/>
              </a:ext>
            </a:extLst>
          </p:cNvPr>
          <p:cNvCxnSpPr>
            <a:cxnSpLocks/>
          </p:cNvCxnSpPr>
          <p:nvPr/>
        </p:nvCxnSpPr>
        <p:spPr>
          <a:xfrm>
            <a:off x="2539092" y="3532414"/>
            <a:ext cx="300173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51425E4-EF52-41D6-9CBF-AC3DD6AE2A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2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14"/>
    </mc:Choice>
    <mc:Fallback xmlns="">
      <p:transition spd="slow" advTm="21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r>
              <a:rPr lang="en-US" dirty="0"/>
              <a:t>Visualization type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Simple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Composed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Interactive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Attentive-Reactive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83198F-B5CF-4B1B-9B83-37AC7CF61E8B}"/>
              </a:ext>
            </a:extLst>
          </p:cNvPr>
          <p:cNvSpPr txBox="1"/>
          <p:nvPr/>
        </p:nvSpPr>
        <p:spPr>
          <a:xfrm>
            <a:off x="5581652" y="3639039"/>
            <a:ext cx="3635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Combined visualization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067BF8-CC20-4A54-99F0-28F6EF77AF32}"/>
              </a:ext>
            </a:extLst>
          </p:cNvPr>
          <p:cNvCxnSpPr>
            <a:cxnSpLocks/>
          </p:cNvCxnSpPr>
          <p:nvPr/>
        </p:nvCxnSpPr>
        <p:spPr>
          <a:xfrm>
            <a:off x="2974520" y="3869872"/>
            <a:ext cx="254453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6268441-DB81-44B9-A4EE-13FE103FE7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8938" y="4949797"/>
            <a:ext cx="4337273" cy="109225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99AD50B-CBCD-46C2-A2D2-1C21BDF06A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8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17"/>
    </mc:Choice>
    <mc:Fallback xmlns="">
      <p:transition spd="slow" advTm="166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r>
              <a:rPr lang="en-US" dirty="0"/>
              <a:t>Visualization type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Simple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Composed</a:t>
            </a:r>
          </a:p>
          <a:p>
            <a:pPr lvl="1"/>
            <a:r>
              <a:rPr lang="en-US" dirty="0"/>
              <a:t>Interactive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Attentive-Reactive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83198F-B5CF-4B1B-9B83-37AC7CF61E8B}"/>
              </a:ext>
            </a:extLst>
          </p:cNvPr>
          <p:cNvSpPr txBox="1"/>
          <p:nvPr/>
        </p:nvSpPr>
        <p:spPr>
          <a:xfrm>
            <a:off x="5739491" y="4052696"/>
            <a:ext cx="36358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User selectively controls, expands, and navigates</a:t>
            </a:r>
          </a:p>
          <a:p>
            <a:endParaRPr lang="en-US" sz="2400" dirty="0"/>
          </a:p>
          <a:p>
            <a:r>
              <a:rPr lang="en-US" sz="2400" dirty="0"/>
              <a:t>Movable filters</a:t>
            </a:r>
          </a:p>
          <a:p>
            <a:r>
              <a:rPr lang="en-US" sz="2400" dirty="0"/>
              <a:t>Dynamic queries</a:t>
            </a:r>
          </a:p>
          <a:p>
            <a:r>
              <a:rPr lang="en-US" sz="2400" dirty="0"/>
              <a:t>Overview + Detail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067BF8-CC20-4A54-99F0-28F6EF77AF32}"/>
              </a:ext>
            </a:extLst>
          </p:cNvPr>
          <p:cNvCxnSpPr>
            <a:cxnSpLocks/>
          </p:cNvCxnSpPr>
          <p:nvPr/>
        </p:nvCxnSpPr>
        <p:spPr>
          <a:xfrm>
            <a:off x="2996292" y="4283529"/>
            <a:ext cx="254453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0402C59-62F0-4658-9581-3CBA01A511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90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95"/>
    </mc:Choice>
    <mc:Fallback xmlns="">
      <p:transition spd="slow" advTm="21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  <a:p>
            <a:r>
              <a:rPr lang="en-US" dirty="0"/>
              <a:t>Design Choices</a:t>
            </a:r>
          </a:p>
          <a:p>
            <a:r>
              <a:rPr lang="en-US" dirty="0"/>
              <a:t>Visualization type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Simple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Composed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Interactive</a:t>
            </a:r>
          </a:p>
          <a:p>
            <a:pPr lvl="1"/>
            <a:r>
              <a:rPr lang="en-US" dirty="0"/>
              <a:t>Attentive-Reactive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83198F-B5CF-4B1B-9B83-37AC7CF61E8B}"/>
              </a:ext>
            </a:extLst>
          </p:cNvPr>
          <p:cNvSpPr txBox="1"/>
          <p:nvPr/>
        </p:nvSpPr>
        <p:spPr>
          <a:xfrm>
            <a:off x="6779079" y="4401431"/>
            <a:ext cx="36358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system anticipates what is most useful thing to display next</a:t>
            </a:r>
          </a:p>
          <a:p>
            <a:endParaRPr lang="en-US" sz="2400" dirty="0"/>
          </a:p>
          <a:p>
            <a:r>
              <a:rPr lang="en-US" sz="2400" dirty="0"/>
              <a:t>Calculate degree of interest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067BF8-CC20-4A54-99F0-28F6EF77AF32}"/>
              </a:ext>
            </a:extLst>
          </p:cNvPr>
          <p:cNvCxnSpPr>
            <a:cxnSpLocks/>
          </p:cNvCxnSpPr>
          <p:nvPr/>
        </p:nvCxnSpPr>
        <p:spPr>
          <a:xfrm>
            <a:off x="4052207" y="4675415"/>
            <a:ext cx="254453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5FDE914-25F5-4DD6-A8AF-864A75FEE3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88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81"/>
    </mc:Choice>
    <mc:Fallback xmlns="">
      <p:transition spd="slow" advTm="35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91B41-233F-4DAB-9A93-CA9490AAA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96109-7B5E-411A-8F02-EB585ACE4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  <a:p>
            <a:r>
              <a:rPr lang="en-US" dirty="0">
                <a:solidFill>
                  <a:srgbClr val="FF0000"/>
                </a:solidFill>
              </a:rPr>
              <a:t>Best practices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9BC17B9-B2EA-4243-8DCA-D9A42AAB45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7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15"/>
    </mc:Choice>
    <mc:Fallback xmlns="">
      <p:transition spd="slow" advTm="14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48A33-4A26-4386-94FC-53B731FFE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0F4F1-70B9-46BE-8B9C-1F71F285C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Practices</a:t>
            </a:r>
          </a:p>
          <a:p>
            <a:pPr lvl="1"/>
            <a:r>
              <a:rPr lang="en-US" dirty="0"/>
              <a:t>Five step design process</a:t>
            </a:r>
          </a:p>
          <a:p>
            <a:pPr lvl="2"/>
            <a:r>
              <a:rPr lang="en-US" dirty="0"/>
              <a:t>Identify variables that could be mapped to spatial positions</a:t>
            </a:r>
          </a:p>
          <a:p>
            <a:pPr lvl="2"/>
            <a:r>
              <a:rPr lang="en-US" dirty="0"/>
              <a:t>Combine mappings to increase dimensionality</a:t>
            </a:r>
          </a:p>
          <a:p>
            <a:pPr lvl="2"/>
            <a:r>
              <a:rPr lang="en-US" dirty="0"/>
              <a:t>Use retinal properties to add more dimensions</a:t>
            </a:r>
          </a:p>
          <a:p>
            <a:pPr lvl="2"/>
            <a:r>
              <a:rPr lang="en-US" dirty="0"/>
              <a:t>Add controls for user interaction</a:t>
            </a:r>
          </a:p>
          <a:p>
            <a:pPr lvl="2"/>
            <a:r>
              <a:rPr lang="en-US" dirty="0"/>
              <a:t>Consider attentive reactive capabilities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F15CCD3-B835-406C-B89D-771D29FB38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36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806"/>
    </mc:Choice>
    <mc:Fallback xmlns="">
      <p:transition spd="slow" advTm="61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48A33-4A26-4386-94FC-53B731FFE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0F4F1-70B9-46BE-8B9C-1F71F285C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Practices</a:t>
            </a:r>
          </a:p>
          <a:p>
            <a:pPr lvl="1"/>
            <a:r>
              <a:rPr lang="en-US" dirty="0"/>
              <a:t>Five step design process</a:t>
            </a:r>
          </a:p>
          <a:p>
            <a:pPr lvl="1"/>
            <a:r>
              <a:rPr lang="en-US" dirty="0"/>
              <a:t>Design template</a:t>
            </a:r>
          </a:p>
          <a:p>
            <a:pPr lvl="2"/>
            <a:r>
              <a:rPr lang="en-US" dirty="0"/>
              <a:t>Overview</a:t>
            </a:r>
          </a:p>
          <a:p>
            <a:pPr lvl="2"/>
            <a:r>
              <a:rPr lang="en-US" dirty="0"/>
              <a:t>Dynamic queries</a:t>
            </a:r>
          </a:p>
          <a:p>
            <a:pPr lvl="2"/>
            <a:r>
              <a:rPr lang="en-US" dirty="0"/>
              <a:t>Zooming in</a:t>
            </a:r>
          </a:p>
          <a:p>
            <a:pPr lvl="2"/>
            <a:r>
              <a:rPr lang="en-US" dirty="0"/>
              <a:t>Details on demand</a:t>
            </a:r>
          </a:p>
          <a:p>
            <a:pPr lvl="2"/>
            <a:r>
              <a:rPr lang="en-US" dirty="0"/>
              <a:t>Retrieval by example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5DFECE-F807-4E87-BFF8-486610C9BD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5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116"/>
    </mc:Choice>
    <mc:Fallback xmlns="">
      <p:transition spd="slow" advTm="68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Interaction Paradigms</a:t>
            </a:r>
          </a:p>
          <a:p>
            <a:r>
              <a:rPr lang="en-US" dirty="0"/>
              <a:t>Visualization Techniques</a:t>
            </a:r>
          </a:p>
          <a:p>
            <a:r>
              <a:rPr lang="en-US" dirty="0">
                <a:solidFill>
                  <a:srgbClr val="FF0000"/>
                </a:solidFill>
              </a:rPr>
              <a:t>Structured Query Interfaces</a:t>
            </a:r>
          </a:p>
          <a:p>
            <a:r>
              <a:rPr lang="en-US" dirty="0"/>
              <a:t>Natural Language Query Interfaces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2283C8-3504-48A5-925F-BBF730B79D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793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71"/>
    </mc:Choice>
    <mc:Fallback xmlns="">
      <p:transition spd="slow" advTm="9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0574-EF4A-44CF-9A67-317FDECE7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Paradigms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BBED3-765D-41FD-8660-B2338447B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 provides an overview of the knowledge graph</a:t>
            </a:r>
          </a:p>
        </p:txBody>
      </p:sp>
      <p:pic>
        <p:nvPicPr>
          <p:cNvPr id="10" name="Picture 9" descr="A picture containing mirror, drawing&#10;&#10;Description automatically generated">
            <a:extLst>
              <a:ext uri="{FF2B5EF4-FFF2-40B4-BE49-F238E27FC236}">
                <a16:creationId xmlns:a16="http://schemas.microsoft.com/office/drawing/2014/main" id="{5536732E-9C72-4A54-A3FA-9EC2CBF86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683" y="3224892"/>
            <a:ext cx="6957120" cy="172810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74B220-E96B-4BFC-B9EE-DA2C50FFB1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5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335"/>
    </mc:Choice>
    <mc:Fallback xmlns="">
      <p:transition spd="slow" advTm="633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A9BAB-7616-4A1D-81CB-667813768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5B530-AABA-4B8B-A801-F9C52C910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queries conform to a pre-defined grammar</a:t>
            </a:r>
          </a:p>
          <a:p>
            <a:r>
              <a:rPr lang="en-US" dirty="0"/>
              <a:t>System uses auto-completion in response to user’s input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0328F31-FEBE-4804-87D0-016E9180E3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12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46"/>
    </mc:Choice>
    <mc:Fallback xmlns="">
      <p:transition spd="slow" advTm="15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B07FB-DB1B-4E43-BD5D-921089217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C6EF6-5A73-4673-9313-ACC1B5D3C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1511D0CD-958F-40EA-BF08-E5D9AD638A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62" y="2619375"/>
            <a:ext cx="7229475" cy="344805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7E696C4-1353-4AE2-B02E-6085C54486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976196"/>
              </p:ext>
            </p:extLst>
          </p:nvPr>
        </p:nvGraphicFramePr>
        <p:xfrm>
          <a:off x="8229601" y="823595"/>
          <a:ext cx="3462337" cy="5669280"/>
        </p:xfrm>
        <a:graphic>
          <a:graphicData uri="http://schemas.openxmlformats.org/drawingml/2006/table">
            <a:tbl>
              <a:tblPr/>
              <a:tblGrid>
                <a:gridCol w="3462337">
                  <a:extLst>
                    <a:ext uri="{9D8B030D-6E8A-4147-A177-3AD203B41FA5}">
                      <a16:colId xmlns:a16="http://schemas.microsoft.com/office/drawing/2014/main" val="3740866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400" dirty="0"/>
                        <a:t>city with largest area</a:t>
                      </a:r>
                    </a:p>
                    <a:p>
                      <a:endParaRPr 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17565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dirty="0"/>
                        <a:t>top five cities by area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21141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400" dirty="0"/>
                    </a:p>
                    <a:p>
                      <a:r>
                        <a:rPr lang="en-US" sz="2400" dirty="0"/>
                        <a:t>countries whose capitals have area at least 500 squared kilometers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118578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400" dirty="0"/>
                    </a:p>
                    <a:p>
                      <a:r>
                        <a:rPr lang="en-US" sz="2400" dirty="0"/>
                        <a:t>states bordering Oregon and Washington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9156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400" dirty="0"/>
                    </a:p>
                    <a:p>
                      <a:r>
                        <a:rPr lang="en-US" sz="2400" dirty="0"/>
                        <a:t>second tallest mountain in France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45934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1616268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70A00EE-3D46-4627-B7FA-2CD9AD8A2B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96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23"/>
    </mc:Choice>
    <mc:Fallback xmlns="">
      <p:transition spd="slow" advTm="74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D1BC-41E9-43D7-AD03-84DB2064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9DE0E-6711-4A25-BD43-05A42695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specified using a BNF Grammar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7728F16-A7E2-4AA5-953A-2DE7DDC37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393860"/>
              </p:ext>
            </p:extLst>
          </p:nvPr>
        </p:nvGraphicFramePr>
        <p:xfrm>
          <a:off x="1284424" y="2374267"/>
          <a:ext cx="9623151" cy="4351334"/>
        </p:xfrm>
        <a:graphic>
          <a:graphicData uri="http://schemas.openxmlformats.org/drawingml/2006/table">
            <a:tbl>
              <a:tblPr/>
              <a:tblGrid>
                <a:gridCol w="9623151">
                  <a:extLst>
                    <a:ext uri="{9D8B030D-6E8A-4147-A177-3AD203B41FA5}">
                      <a16:colId xmlns:a16="http://schemas.microsoft.com/office/drawing/2014/main" val="2465490285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&lt;np&gt; ::= &lt;noun&gt; "and" &lt;noun&gt;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7404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&lt;np&gt; ::= &lt;geographical-region&gt; |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237027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        &lt;geographical-region&gt; &lt;spatial-relation&gt; &lt;geographical-region&gt;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776589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&lt;geographical-region&gt; ::= "capital of country" | "city" | "country" |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16797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                         "mountain" | "river" | "state"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609786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&lt;property&gt; ::= "area" | "height"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18320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/>
                        <a:t>&lt;aggregate-relator&gt; ::= "with the most number of" | "with the largest" |"with"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56244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&lt;aggregate-modifier&gt; ::= "top" &lt;number&gt; | "second tallest"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825012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&lt;spatial-relation&gt; ::= "bordering" | "inside"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388288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&lt;number-constaint&gt; ::= "atleast" &lt;quantity&gt;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72460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&lt;quantity&gt; ::= &lt;number&gt; &lt;unit&gt;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981024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&lt;unit&gt; ::= "Square Kilometer"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507412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/>
                        <a:t>&lt;ranking&gt; ::= "by"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9692602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40234F1-2E01-4C05-BAB7-4E5DBB59F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06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30"/>
    </mc:Choice>
    <mc:Fallback xmlns="">
      <p:transition spd="slow" advTm="18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D1BC-41E9-43D7-AD03-84DB2064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9DE0E-6711-4A25-BD43-05A42695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specified using a BNF Grammar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7728F16-A7E2-4AA5-953A-2DE7DDC37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5076969"/>
              </p:ext>
            </p:extLst>
          </p:nvPr>
        </p:nvGraphicFramePr>
        <p:xfrm>
          <a:off x="1284424" y="2374267"/>
          <a:ext cx="9623151" cy="4351334"/>
        </p:xfrm>
        <a:graphic>
          <a:graphicData uri="http://schemas.openxmlformats.org/drawingml/2006/table">
            <a:tbl>
              <a:tblPr/>
              <a:tblGrid>
                <a:gridCol w="9623151">
                  <a:extLst>
                    <a:ext uri="{9D8B030D-6E8A-4147-A177-3AD203B41FA5}">
                      <a16:colId xmlns:a16="http://schemas.microsoft.com/office/drawing/2014/main" val="2465490285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&lt;np&gt; ::= &lt;noun&gt; "and" &lt;noun&gt;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7404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&lt;np&gt; ::= &lt;geographical-region&gt; |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237027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        &lt;geographical-region&gt; &lt;spatial-relation&gt; &lt;geographical-region&gt;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776589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&lt;geographical-region&gt; </a:t>
                      </a:r>
                      <a:r>
                        <a:rPr lang="en-US" sz="1600" dirty="0"/>
                        <a:t>::= "capital of country" |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"city" </a:t>
                      </a:r>
                      <a:r>
                        <a:rPr lang="en-US" sz="1600" dirty="0"/>
                        <a:t>| "country" |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16797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                         "mountain" | "river" | "state"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609786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&lt;property&gt; </a:t>
                      </a:r>
                      <a:r>
                        <a:rPr lang="en-US" sz="1600" dirty="0"/>
                        <a:t>::=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"area" </a:t>
                      </a:r>
                      <a:r>
                        <a:rPr lang="en-US" sz="1600" dirty="0"/>
                        <a:t>| "height"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18320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&lt;aggregate-relator&gt; </a:t>
                      </a:r>
                      <a:r>
                        <a:rPr lang="en-US" sz="1600" dirty="0"/>
                        <a:t>::= "with the most number of" |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"with the largest" </a:t>
                      </a:r>
                      <a:r>
                        <a:rPr lang="en-US" sz="1600" dirty="0"/>
                        <a:t>|"with"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56244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&lt;aggregate-modifier&gt; ::= "top" &lt;number&gt; | "second tallest"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825012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&lt;spatial-relation&gt; ::= "bordering" | "inside"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388288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&lt;number-constaint&gt; ::= "atleast" &lt;quantity&gt;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72460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&lt;quantity&gt; ::= &lt;number&gt; &lt;unit&gt;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981024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&lt;unit&gt; ::= "Square Kilometer"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507412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/>
                        <a:t>&lt;ranking&gt; ::= "by"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969260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FB01092-4785-46ED-A079-F99863D3EC8E}"/>
              </a:ext>
            </a:extLst>
          </p:cNvPr>
          <p:cNvSpPr txBox="1"/>
          <p:nvPr/>
        </p:nvSpPr>
        <p:spPr>
          <a:xfrm>
            <a:off x="6454137" y="5388570"/>
            <a:ext cx="53458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city with the largest area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&lt;geographical-region&gt; &lt;aggregate-relator&gt; &lt;property&gt;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D2F8B39-5BF8-42B7-9401-A8C2B0D2D8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53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02"/>
    </mc:Choice>
    <mc:Fallback xmlns="">
      <p:transition spd="slow" advTm="16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D1BC-41E9-43D7-AD03-84DB2064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9DE0E-6711-4A25-BD43-05A42695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specified using a BNF Grammar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7728F16-A7E2-4AA5-953A-2DE7DDC37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647732"/>
              </p:ext>
            </p:extLst>
          </p:nvPr>
        </p:nvGraphicFramePr>
        <p:xfrm>
          <a:off x="1284424" y="2374267"/>
          <a:ext cx="9623151" cy="4351334"/>
        </p:xfrm>
        <a:graphic>
          <a:graphicData uri="http://schemas.openxmlformats.org/drawingml/2006/table">
            <a:tbl>
              <a:tblPr/>
              <a:tblGrid>
                <a:gridCol w="9623151">
                  <a:extLst>
                    <a:ext uri="{9D8B030D-6E8A-4147-A177-3AD203B41FA5}">
                      <a16:colId xmlns:a16="http://schemas.microsoft.com/office/drawing/2014/main" val="2465490285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&lt;np&gt; ::= &lt;noun&gt; "and" &lt;noun&gt;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7404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&lt;np&gt; ::= &lt;geographical-region&gt; |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237027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        &lt;geographical-region&gt; &lt;spatial-relation&gt; &lt;geographical-region&gt;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776589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&lt;geographical-region&gt; </a:t>
                      </a:r>
                      <a:r>
                        <a:rPr lang="en-US" sz="1600" dirty="0"/>
                        <a:t>::= "capital of country" |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"city" </a:t>
                      </a:r>
                      <a:r>
                        <a:rPr lang="en-US" sz="1600" dirty="0"/>
                        <a:t>| "country" |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16797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                         "mountain" | "river" | "state"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609786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&lt;property&gt; ::= "area" </a:t>
                      </a:r>
                      <a:r>
                        <a:rPr lang="en-US" sz="1600" dirty="0"/>
                        <a:t>| "height"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18320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/>
                        <a:t>&lt;aggregate-relator&gt; ::= "with the most number of" | "with the largest" |"with"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56244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&lt;aggregate-modifier&gt; </a:t>
                      </a:r>
                      <a:r>
                        <a:rPr lang="en-US" sz="1600" dirty="0"/>
                        <a:t>::=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"top" &lt;number&gt; </a:t>
                      </a:r>
                      <a:r>
                        <a:rPr lang="en-US" sz="1600" dirty="0"/>
                        <a:t>| "second tallest"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825012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&lt;spatial-relation&gt; ::= "bordering" | "inside"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388288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&lt;number-constaint&gt; ::= "atleast" &lt;quantity&gt;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72460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&lt;quantity&gt; ::= &lt;number&gt; &lt;unit&gt;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981024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&lt;unit&gt; ::= "Square Kilometer"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507412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&lt;ranking&gt; </a:t>
                      </a:r>
                      <a:r>
                        <a:rPr lang="en-US" sz="1600" dirty="0"/>
                        <a:t>::=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"by"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969260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B23AC95-CD70-4260-808C-9A85AF022521}"/>
              </a:ext>
            </a:extLst>
          </p:cNvPr>
          <p:cNvSpPr txBox="1"/>
          <p:nvPr/>
        </p:nvSpPr>
        <p:spPr>
          <a:xfrm>
            <a:off x="5697337" y="5419725"/>
            <a:ext cx="64946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top five cities by area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&lt;aggregate-modifier&gt; &lt;geographical-region&gt; &lt;ranking&gt; &lt;property&gt;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19A0AA7-B60A-4B61-9D8B-2BFA241C58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2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81"/>
    </mc:Choice>
    <mc:Fallback xmlns="">
      <p:transition spd="slow" advTm="5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D1BC-41E9-43D7-AD03-84DB2064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9DE0E-6711-4A25-BD43-05A42695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specified using a BNF Grammar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7728F16-A7E2-4AA5-953A-2DE7DDC37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942624"/>
              </p:ext>
            </p:extLst>
          </p:nvPr>
        </p:nvGraphicFramePr>
        <p:xfrm>
          <a:off x="1284424" y="2374267"/>
          <a:ext cx="9623151" cy="4351334"/>
        </p:xfrm>
        <a:graphic>
          <a:graphicData uri="http://schemas.openxmlformats.org/drawingml/2006/table">
            <a:tbl>
              <a:tblPr/>
              <a:tblGrid>
                <a:gridCol w="9623151">
                  <a:extLst>
                    <a:ext uri="{9D8B030D-6E8A-4147-A177-3AD203B41FA5}">
                      <a16:colId xmlns:a16="http://schemas.microsoft.com/office/drawing/2014/main" val="2465490285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&lt;np&gt; ::= &lt;noun&gt; "and" &lt;noun&gt;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7404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&lt;np&gt; ::= &lt;geographical-region&gt; |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237027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        &lt;geographical-region&gt; &lt;spatial-relation&gt; &lt;geographical-region&gt;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776589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&lt;geographical-region&gt; </a:t>
                      </a:r>
                      <a:r>
                        <a:rPr lang="en-US" sz="1600" dirty="0"/>
                        <a:t>::=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"capital of country" </a:t>
                      </a:r>
                      <a:r>
                        <a:rPr lang="en-US" sz="1600" dirty="0"/>
                        <a:t>| "city" |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"country" </a:t>
                      </a:r>
                      <a:r>
                        <a:rPr lang="en-US" sz="1600" dirty="0"/>
                        <a:t>|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16797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                         "mountain" | "river" | "state"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609786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&lt;property&gt; ::= "area" </a:t>
                      </a:r>
                      <a:r>
                        <a:rPr lang="en-US" sz="1600" dirty="0"/>
                        <a:t>| "height"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18320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&lt;aggregate-relator&gt; </a:t>
                      </a:r>
                      <a:r>
                        <a:rPr lang="en-US" sz="1600" dirty="0"/>
                        <a:t>::= "with the most number of" | "with the largest"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|"with"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356244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&lt;aggregate-modifier&gt; ::= "top" &lt;number&gt; | "second tallest"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825012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&lt;spatial-relation&gt; ::= "bordering" | "inside"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388288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&lt;number-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</a:rPr>
                        <a:t>constaint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&gt; ::= "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</a:rPr>
                        <a:t>atleast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" &lt;quantity&gt;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72460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&lt;quantity&gt; ::= &lt;number&gt; &lt;unit&gt;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981024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/>
                        <a:t>&lt;unit&gt; ::= "Square Kilometer"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507412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 dirty="0"/>
                        <a:t>&lt;ranking&gt; ::= "by"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9692602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E991259-0875-456A-B43A-39202B829BE7}"/>
              </a:ext>
            </a:extLst>
          </p:cNvPr>
          <p:cNvSpPr/>
          <p:nvPr/>
        </p:nvSpPr>
        <p:spPr>
          <a:xfrm>
            <a:off x="6572250" y="4925110"/>
            <a:ext cx="41529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countries whose capitals have area at least 500 squared kilometers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141688B-4EC1-400F-9FCA-5BF22F7F1B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1671626"/>
              </p:ext>
            </p:extLst>
          </p:nvPr>
        </p:nvGraphicFramePr>
        <p:xfrm>
          <a:off x="5334000" y="5946140"/>
          <a:ext cx="6629400" cy="731520"/>
        </p:xfrm>
        <a:graphic>
          <a:graphicData uri="http://schemas.openxmlformats.org/drawingml/2006/table">
            <a:tbl>
              <a:tblPr/>
              <a:tblGrid>
                <a:gridCol w="6629400">
                  <a:extLst>
                    <a:ext uri="{9D8B030D-6E8A-4147-A177-3AD203B41FA5}">
                      <a16:colId xmlns:a16="http://schemas.microsoft.com/office/drawing/2014/main" val="37212505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&lt;geographical-region&gt; &lt;aggregate-relator&gt; &lt;geographical-region&gt;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80459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     &lt;aggregate-relator&gt; &lt;property&gt; &lt;number-constraint&gt; &lt;quantity&gt;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939448"/>
                  </a:ext>
                </a:extLst>
              </a:tr>
            </a:tbl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9525FB6-9BAA-4460-8ADB-D0DC2F3A68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73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8"/>
    </mc:Choice>
    <mc:Fallback xmlns="">
      <p:transition spd="slow" advTm="1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0763D-2AE2-4C24-8F4A-49BF2A54B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F3EB0-0A8F-43FD-8C00-33F037EA1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Grammar allows us</a:t>
            </a:r>
          </a:p>
          <a:p>
            <a:pPr lvl="1"/>
            <a:r>
              <a:rPr lang="en-US" dirty="0"/>
              <a:t>To check for legal queries</a:t>
            </a:r>
          </a:p>
          <a:p>
            <a:pPr lvl="1"/>
            <a:r>
              <a:rPr lang="en-US" dirty="0"/>
              <a:t>To auto-complete queries</a:t>
            </a:r>
          </a:p>
          <a:p>
            <a:pPr lvl="1"/>
            <a:r>
              <a:rPr lang="en-US" dirty="0"/>
              <a:t>To suggest completions of partial queries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F73D140-D9EF-4F70-B6FD-45F966D949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76"/>
    </mc:Choice>
    <mc:Fallback xmlns="">
      <p:transition spd="slow" advTm="12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0763D-2AE2-4C24-8F4A-49BF2A54B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F3EB0-0A8F-43FD-8C00-33F037EA1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Improving the range of queries requires</a:t>
            </a:r>
          </a:p>
          <a:p>
            <a:pPr lvl="1"/>
            <a:r>
              <a:rPr lang="en-US" dirty="0"/>
              <a:t>Expanding the grammar</a:t>
            </a:r>
          </a:p>
          <a:p>
            <a:pPr lvl="1"/>
            <a:endParaRPr lang="en-US" dirty="0"/>
          </a:p>
          <a:p>
            <a:r>
              <a:rPr lang="en-US" dirty="0"/>
              <a:t>Well-suited only for limited domains</a:t>
            </a:r>
          </a:p>
          <a:p>
            <a:pPr lvl="1"/>
            <a:r>
              <a:rPr lang="en-US" dirty="0"/>
              <a:t>Not designed to handle numerous variations in English language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BCD5F3E-359F-44A7-9E48-5A1A93E554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0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32"/>
    </mc:Choice>
    <mc:Fallback xmlns="">
      <p:transition spd="slow" advTm="45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Interaction Paradigms</a:t>
            </a:r>
          </a:p>
          <a:p>
            <a:r>
              <a:rPr lang="en-US" dirty="0"/>
              <a:t>Visualization Techniques</a:t>
            </a:r>
          </a:p>
          <a:p>
            <a:r>
              <a:rPr lang="en-US" dirty="0"/>
              <a:t>Structured Query Interfaces</a:t>
            </a:r>
          </a:p>
          <a:p>
            <a:r>
              <a:rPr lang="en-US" dirty="0">
                <a:solidFill>
                  <a:srgbClr val="FF0000"/>
                </a:solidFill>
              </a:rPr>
              <a:t>Natural Language Query Interfaces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DDC490F-282D-45D1-BEE1-1C315CED5A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4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"/>
    </mc:Choice>
    <mc:Fallback xmlns="">
      <p:transition spd="slow" advTm="2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Query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Parsing Technology</a:t>
            </a:r>
          </a:p>
          <a:p>
            <a:pPr lvl="1"/>
            <a:r>
              <a:rPr lang="en-US" dirty="0"/>
              <a:t>Begin with a minimal grammar</a:t>
            </a:r>
          </a:p>
          <a:p>
            <a:pPr lvl="1"/>
            <a:r>
              <a:rPr lang="en-US" dirty="0"/>
              <a:t>Train the semantic parser to choose most likely interpretation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91074A8-7249-496C-9E95-9F9442653A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62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21"/>
    </mc:Choice>
    <mc:Fallback xmlns="">
      <p:transition spd="slow" advTm="23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9182F-FC27-40B1-9EF4-3B31C606C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Paradigms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7D78A4-7A4A-45C6-80D2-E3EA564EE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432" y="1690688"/>
            <a:ext cx="7191375" cy="4267200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1EFB1EC-F989-4AFB-ACD4-C9E1CFB1AB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9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209"/>
    </mc:Choice>
    <mc:Fallback xmlns="">
      <p:transition spd="slow" advTm="174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Query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Parsing System</a:t>
            </a:r>
          </a:p>
          <a:p>
            <a:pPr lvl="1"/>
            <a:r>
              <a:rPr lang="en-US" dirty="0"/>
              <a:t>Executor</a:t>
            </a:r>
          </a:p>
          <a:p>
            <a:pPr lvl="1"/>
            <a:r>
              <a:rPr lang="en-US" dirty="0"/>
              <a:t>Grammar</a:t>
            </a:r>
          </a:p>
          <a:p>
            <a:pPr lvl="1"/>
            <a:r>
              <a:rPr lang="en-US" dirty="0"/>
              <a:t>Parser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Learner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CD87E18-9158-4D68-9E0D-F79EDB7BB6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83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69"/>
    </mc:Choice>
    <mc:Fallback xmlns="">
      <p:transition spd="slow" advTm="13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Query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Parsing System</a:t>
            </a:r>
          </a:p>
          <a:p>
            <a:pPr lvl="1"/>
            <a:r>
              <a:rPr lang="en-US" dirty="0"/>
              <a:t>Executor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Grammar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Model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Parser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Learner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0581E79-5A78-4339-A9A6-529890869F96}"/>
              </a:ext>
            </a:extLst>
          </p:cNvPr>
          <p:cNvCxnSpPr>
            <a:cxnSpLocks/>
          </p:cNvCxnSpPr>
          <p:nvPr/>
        </p:nvCxnSpPr>
        <p:spPr>
          <a:xfrm>
            <a:off x="2880632" y="2484665"/>
            <a:ext cx="254453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83E10B4-0983-4373-B309-3A92EB6FA45F}"/>
              </a:ext>
            </a:extLst>
          </p:cNvPr>
          <p:cNvSpPr txBox="1"/>
          <p:nvPr/>
        </p:nvSpPr>
        <p:spPr>
          <a:xfrm>
            <a:off x="5524500" y="2261898"/>
            <a:ext cx="5353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Produces a SPARQL or Cypher query that could be executed by the query engine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F0A4E20-AE47-4B27-BE32-51928D5E50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96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94"/>
    </mc:Choice>
    <mc:Fallback xmlns="">
      <p:transition spd="slow" advTm="332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Query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Parsing System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Executor</a:t>
            </a:r>
          </a:p>
          <a:p>
            <a:pPr lvl="1"/>
            <a:r>
              <a:rPr lang="en-US" dirty="0"/>
              <a:t>Grammar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Model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Parser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Learner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0581E79-5A78-4339-A9A6-529890869F96}"/>
              </a:ext>
            </a:extLst>
          </p:cNvPr>
          <p:cNvCxnSpPr>
            <a:cxnSpLocks/>
          </p:cNvCxnSpPr>
          <p:nvPr/>
        </p:nvCxnSpPr>
        <p:spPr>
          <a:xfrm>
            <a:off x="2900511" y="2892170"/>
            <a:ext cx="254453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83E10B4-0983-4373-B309-3A92EB6FA45F}"/>
              </a:ext>
            </a:extLst>
          </p:cNvPr>
          <p:cNvSpPr txBox="1"/>
          <p:nvPr/>
        </p:nvSpPr>
        <p:spPr>
          <a:xfrm>
            <a:off x="5534025" y="2642647"/>
            <a:ext cx="55816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grammar is set of rules of the form α ⇒ β</a:t>
            </a:r>
          </a:p>
          <a:p>
            <a:endParaRPr lang="en-US" sz="2400" dirty="0"/>
          </a:p>
          <a:p>
            <a:r>
              <a:rPr lang="en-US" sz="2400" dirty="0"/>
              <a:t>Maps input sentence to logical forms</a:t>
            </a:r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02FEDCB-58F5-4CF4-9AA0-BC57A6E28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509628"/>
              </p:ext>
            </p:extLst>
          </p:nvPr>
        </p:nvGraphicFramePr>
        <p:xfrm>
          <a:off x="5534025" y="4032999"/>
          <a:ext cx="10515600" cy="109728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11660706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NP(x) with the largest RelNP(r) ⇒ argmax(1,1,x,r)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20746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top NP(n) NP(X) by the RelNP(r) ⇒ argmax(1,n,x,r)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0579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pt-BR" dirty="0"/>
                        <a:t>NP(x) has RelNP(r) at least NP(n) ⇒ (&lt; arg(x,r) n)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5683349"/>
                  </a:ext>
                </a:extLst>
              </a:tr>
            </a:tbl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D8D3FDF-3C7D-4588-930B-F59A81987A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1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581"/>
    </mc:Choice>
    <mc:Fallback xmlns="">
      <p:transition spd="slow" advTm="41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Query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Parsing System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Executor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Grammar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Parser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Learner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0581E79-5A78-4339-A9A6-529890869F96}"/>
              </a:ext>
            </a:extLst>
          </p:cNvPr>
          <p:cNvCxnSpPr>
            <a:cxnSpLocks/>
          </p:cNvCxnSpPr>
          <p:nvPr/>
        </p:nvCxnSpPr>
        <p:spPr>
          <a:xfrm>
            <a:off x="2502946" y="3279796"/>
            <a:ext cx="254453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83E10B4-0983-4373-B309-3A92EB6FA45F}"/>
              </a:ext>
            </a:extLst>
          </p:cNvPr>
          <p:cNvSpPr txBox="1"/>
          <p:nvPr/>
        </p:nvSpPr>
        <p:spPr>
          <a:xfrm>
            <a:off x="5238750" y="2947447"/>
            <a:ext cx="5581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Grammar produces multiple interpretations</a:t>
            </a:r>
          </a:p>
          <a:p>
            <a:endParaRPr lang="en-US" sz="2400" dirty="0"/>
          </a:p>
          <a:p>
            <a:r>
              <a:rPr lang="en-US" sz="2400" dirty="0"/>
              <a:t>A model defines a probability distribution over those interpretations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B41D612-D6DB-4673-B5BA-F865FBDD03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1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02"/>
    </mc:Choice>
    <mc:Fallback xmlns="">
      <p:transition spd="slow" advTm="20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Query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Parsing System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Executor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Grammar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Model</a:t>
            </a:r>
          </a:p>
          <a:p>
            <a:pPr lvl="1"/>
            <a:r>
              <a:rPr lang="en-US" dirty="0"/>
              <a:t>Parser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Learner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0581E79-5A78-4339-A9A6-529890869F96}"/>
              </a:ext>
            </a:extLst>
          </p:cNvPr>
          <p:cNvCxnSpPr>
            <a:cxnSpLocks/>
          </p:cNvCxnSpPr>
          <p:nvPr/>
        </p:nvCxnSpPr>
        <p:spPr>
          <a:xfrm>
            <a:off x="2493421" y="3641746"/>
            <a:ext cx="254453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83E10B4-0983-4373-B309-3A92EB6FA45F}"/>
              </a:ext>
            </a:extLst>
          </p:cNvPr>
          <p:cNvSpPr txBox="1"/>
          <p:nvPr/>
        </p:nvSpPr>
        <p:spPr>
          <a:xfrm>
            <a:off x="5248275" y="3429000"/>
            <a:ext cx="55816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Parser maintains a certain number of interpretations at each step</a:t>
            </a:r>
          </a:p>
          <a:p>
            <a:endParaRPr lang="en-US" sz="2400" dirty="0"/>
          </a:p>
          <a:p>
            <a:r>
              <a:rPr lang="en-US" sz="2400" dirty="0"/>
              <a:t>Computes the most likely interpretation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4F1A6A3-4925-4D4A-9545-C8DC89CCDF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5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79"/>
    </mc:Choice>
    <mc:Fallback xmlns="">
      <p:transition spd="slow" advTm="17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Query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Parsing System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Executor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Grammar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Model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Parser</a:t>
            </a:r>
          </a:p>
          <a:p>
            <a:pPr lvl="1"/>
            <a:r>
              <a:rPr lang="en-US" dirty="0"/>
              <a:t>Learner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0581E79-5A78-4339-A9A6-529890869F96}"/>
              </a:ext>
            </a:extLst>
          </p:cNvPr>
          <p:cNvCxnSpPr>
            <a:cxnSpLocks/>
          </p:cNvCxnSpPr>
          <p:nvPr/>
        </p:nvCxnSpPr>
        <p:spPr>
          <a:xfrm>
            <a:off x="2703738" y="4051321"/>
            <a:ext cx="254453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83E10B4-0983-4373-B309-3A92EB6FA45F}"/>
              </a:ext>
            </a:extLst>
          </p:cNvPr>
          <p:cNvSpPr txBox="1"/>
          <p:nvPr/>
        </p:nvSpPr>
        <p:spPr>
          <a:xfrm>
            <a:off x="5510212" y="3868639"/>
            <a:ext cx="55816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Computes the parameters of the model and in some cases additions to the grammar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C575EB1-7693-4149-A051-D507EEEA63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0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48"/>
    </mc:Choice>
    <mc:Fallback xmlns="">
      <p:transition spd="slow" advTm="15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A31-F172-4852-8E1D-DC05ED03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Query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1270C-F182-459E-B93B-611958AAC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Extremely difficult problem</a:t>
            </a:r>
          </a:p>
          <a:p>
            <a:r>
              <a:rPr lang="en-US" dirty="0"/>
              <a:t>Requires amassing a large amount of training data</a:t>
            </a:r>
          </a:p>
          <a:p>
            <a:r>
              <a:rPr lang="en-US" dirty="0"/>
              <a:t>Most systems report accuracy in the range of 50-60%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C159AC-8A4E-4A5F-ABCC-F47D0FB629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64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450"/>
    </mc:Choice>
    <mc:Fallback xmlns="">
      <p:transition spd="slow" advTm="40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D9B8A-1FCC-4A88-945A-7B6E0E952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EBEC2-9387-4E5D-ACDE-3A1B6F412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Users want to consume a knowledge graph in different modes</a:t>
            </a:r>
          </a:p>
          <a:p>
            <a:pPr lvl="1"/>
            <a:r>
              <a:rPr lang="en-US" dirty="0"/>
              <a:t>Pull vs push and interactive vs batch</a:t>
            </a:r>
          </a:p>
          <a:p>
            <a:r>
              <a:rPr lang="en-US" dirty="0"/>
              <a:t>We must not assume that a graphical visualization is the best display</a:t>
            </a:r>
          </a:p>
          <a:p>
            <a:pPr lvl="1"/>
            <a:r>
              <a:rPr lang="en-US" dirty="0"/>
              <a:t>Graphs are usually effective for schema but not always for instances</a:t>
            </a:r>
          </a:p>
          <a:p>
            <a:r>
              <a:rPr lang="en-US" dirty="0"/>
              <a:t>Ideal interfaces will use a combination of method</a:t>
            </a:r>
          </a:p>
          <a:p>
            <a:pPr lvl="1"/>
            <a:r>
              <a:rPr lang="en-US" dirty="0"/>
              <a:t>Leverage visualization </a:t>
            </a:r>
            <a:r>
              <a:rPr lang="en-US"/>
              <a:t>design principles 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6A9D6E8-658F-403A-8FC5-DBD0EEBD8D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2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212"/>
    </mc:Choice>
    <mc:Fallback xmlns="">
      <p:transition spd="slow" advTm="100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A042F-A742-41CC-BE57-64E8C721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Paradigm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BFE77-C51D-495C-8E08-0FA388796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interface to a knowledge graph is a combination of </a:t>
            </a:r>
          </a:p>
          <a:p>
            <a:pPr lvl="1"/>
            <a:r>
              <a:rPr lang="en-US" dirty="0"/>
              <a:t>Keyword search</a:t>
            </a:r>
          </a:p>
          <a:p>
            <a:pPr lvl="1"/>
            <a:r>
              <a:rPr lang="en-US" dirty="0"/>
              <a:t>Structured queries</a:t>
            </a:r>
          </a:p>
          <a:p>
            <a:pPr lvl="1"/>
            <a:r>
              <a:rPr lang="en-US" dirty="0"/>
              <a:t>Tabular presentation</a:t>
            </a:r>
          </a:p>
          <a:p>
            <a:pPr lvl="1"/>
            <a:r>
              <a:rPr lang="en-US" dirty="0"/>
              <a:t>Graph visualization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The user interface to a knowledge graph may not even expose the graph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C2A78E6-B953-4F4A-89FD-50E2B94840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98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645"/>
    </mc:Choice>
    <mc:Fallback xmlns="">
      <p:transition spd="slow" advTm="49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91B41-233F-4DAB-9A93-CA9490AAA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96109-7B5E-411A-8F02-EB585ACE4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  <a:p>
            <a:r>
              <a:rPr lang="en-US" dirty="0"/>
              <a:t>Best practices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DF95D7A-EE2E-4610-82CC-D48C2B2040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6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30"/>
    </mc:Choice>
    <mc:Fallback xmlns="">
      <p:transition spd="slow" advTm="21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6B5649D-9B06-4365-A28D-8C81520DC3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3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22"/>
    </mc:Choice>
    <mc:Fallback xmlns="">
      <p:transition spd="slow" advTm="33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B00B79-B75A-4FB9-8811-072462EC35CB}"/>
              </a:ext>
            </a:extLst>
          </p:cNvPr>
          <p:cNvSpPr txBox="1"/>
          <p:nvPr/>
        </p:nvSpPr>
        <p:spPr>
          <a:xfrm>
            <a:off x="523874" y="3238500"/>
            <a:ext cx="44100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Present more information than a user might be able to remember at a time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5C52D4-0C08-4F1A-9689-95AE62AFF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93820"/>
            <a:ext cx="5746924" cy="434379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4A742C6-FE8D-4016-8DF7-1755496319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492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120"/>
    </mc:Choice>
    <mc:Fallback xmlns="">
      <p:transition spd="slow" advTm="71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E2735-2057-402E-A191-78FD06BB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Principles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8814-0644-4632-941B-784B1A34B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Amplify the user understanding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B00B79-B75A-4FB9-8811-072462EC35CB}"/>
              </a:ext>
            </a:extLst>
          </p:cNvPr>
          <p:cNvSpPr txBox="1"/>
          <p:nvPr/>
        </p:nvSpPr>
        <p:spPr>
          <a:xfrm>
            <a:off x="523874" y="3238500"/>
            <a:ext cx="4410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Take away the burden of having to look for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5C52D4-0C08-4F1A-9689-95AE62AFF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93820"/>
            <a:ext cx="5746924" cy="434379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F025C97-230F-4D32-A053-2E305F2DB7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326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10"/>
    </mc:Choice>
    <mc:Fallback xmlns="">
      <p:transition spd="slow" advTm="44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</TotalTime>
  <Words>1904</Words>
  <Application>Microsoft Office PowerPoint</Application>
  <PresentationFormat>Widescreen</PresentationFormat>
  <Paragraphs>355</Paragraphs>
  <Slides>47</Slides>
  <Notes>0</Notes>
  <HiddenSlides>0</HiddenSlides>
  <MMClips>47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Arial</vt:lpstr>
      <vt:lpstr>Calibri</vt:lpstr>
      <vt:lpstr>Calibri Light</vt:lpstr>
      <vt:lpstr>Office Theme</vt:lpstr>
      <vt:lpstr>How do Users Interact with a Knowledge Graph?</vt:lpstr>
      <vt:lpstr>Outline</vt:lpstr>
      <vt:lpstr>Interaction Paradigms</vt:lpstr>
      <vt:lpstr>Interaction Paradigms</vt:lpstr>
      <vt:lpstr>Interaction Paradigm</vt:lpstr>
      <vt:lpstr>Visualization Techniques</vt:lpstr>
      <vt:lpstr>General Principles </vt:lpstr>
      <vt:lpstr>General Principles </vt:lpstr>
      <vt:lpstr>General Principles </vt:lpstr>
      <vt:lpstr>General Principles </vt:lpstr>
      <vt:lpstr>General Principles </vt:lpstr>
      <vt:lpstr>General Principles </vt:lpstr>
      <vt:lpstr>General Principles </vt:lpstr>
      <vt:lpstr>General Principles</vt:lpstr>
      <vt:lpstr>General Principles </vt:lpstr>
      <vt:lpstr>General Principles </vt:lpstr>
      <vt:lpstr>General Principles </vt:lpstr>
      <vt:lpstr>General Principles </vt:lpstr>
      <vt:lpstr>General Principles </vt:lpstr>
      <vt:lpstr>General Principles </vt:lpstr>
      <vt:lpstr>General Principles </vt:lpstr>
      <vt:lpstr>General Principles </vt:lpstr>
      <vt:lpstr>General Principles </vt:lpstr>
      <vt:lpstr>General Principles </vt:lpstr>
      <vt:lpstr>General Principles </vt:lpstr>
      <vt:lpstr>Visualization Techniques</vt:lpstr>
      <vt:lpstr>Visualization Techniques</vt:lpstr>
      <vt:lpstr>Visualization Techniques</vt:lpstr>
      <vt:lpstr>Outline</vt:lpstr>
      <vt:lpstr>Structured Queries</vt:lpstr>
      <vt:lpstr>Structured Queries</vt:lpstr>
      <vt:lpstr>Structured Queries</vt:lpstr>
      <vt:lpstr>Structured Queries</vt:lpstr>
      <vt:lpstr>Structured Queries</vt:lpstr>
      <vt:lpstr>Structured Queries</vt:lpstr>
      <vt:lpstr>Structured Queries</vt:lpstr>
      <vt:lpstr>Structured Queries</vt:lpstr>
      <vt:lpstr>Outline</vt:lpstr>
      <vt:lpstr>Natural Language Query Interface</vt:lpstr>
      <vt:lpstr>Natural Language Query Interface</vt:lpstr>
      <vt:lpstr>Natural Language Query Interface</vt:lpstr>
      <vt:lpstr>Natural Language Query Interface</vt:lpstr>
      <vt:lpstr>Natural Language Query Interface</vt:lpstr>
      <vt:lpstr>Natural Language Query Interface</vt:lpstr>
      <vt:lpstr>Natural Language Query Interface</vt:lpstr>
      <vt:lpstr>Natural Language Query Interface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do Users Interact with a Knowledge Graph?</dc:title>
  <dc:creator>Vinay K Chaudhri</dc:creator>
  <cp:lastModifiedBy>Vinay K Chaudhri</cp:lastModifiedBy>
  <cp:revision>30</cp:revision>
  <dcterms:created xsi:type="dcterms:W3CDTF">2020-09-22T17:49:00Z</dcterms:created>
  <dcterms:modified xsi:type="dcterms:W3CDTF">2020-11-11T05:10:51Z</dcterms:modified>
</cp:coreProperties>
</file>